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0"/>
  </p:notesMasterIdLst>
  <p:sldIdLst>
    <p:sldId id="256" r:id="rId2"/>
    <p:sldId id="280" r:id="rId3"/>
    <p:sldId id="278" r:id="rId4"/>
    <p:sldId id="264" r:id="rId5"/>
    <p:sldId id="266" r:id="rId6"/>
    <p:sldId id="267" r:id="rId7"/>
    <p:sldId id="281" r:id="rId8"/>
    <p:sldId id="268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E43847-935D-4A9A-A07B-29BD1D0CB6AA}" v="3466" dt="2022-03-25T12:09:07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3337" autoAdjust="0"/>
  </p:normalViewPr>
  <p:slideViewPr>
    <p:cSldViewPr snapToGrid="0">
      <p:cViewPr varScale="1">
        <p:scale>
          <a:sx n="72" d="100"/>
          <a:sy n="72" d="100"/>
        </p:scale>
        <p:origin x="20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298B9-D4AC-475D-B798-FB7B29763BDE}" type="datetimeFigureOut">
              <a:t>2023-05-29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A928D-7332-4B05-9404-B61586151D0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88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A928D-7332-4B05-9404-B61586151D0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38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A928D-7332-4B05-9404-B61586151D0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15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b="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928D-7332-4B05-9404-B61586151D0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44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A928D-7332-4B05-9404-B61586151D0C}" type="slidenum"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93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A928D-7332-4B05-9404-B61586151D0C}" type="slidenum"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05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A928D-7332-4B05-9404-B61586151D0C}" type="slidenum"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91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928D-7332-4B05-9404-B61586151D0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82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010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695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8646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951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617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275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539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298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89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9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614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5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mailto:knivsta@knivsta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knivsta.se/uppleva-och-gora/foreningsliv/hallbarhet-trygghet-och-utveckling/trygga-och-sakra-foreninga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nivsta@knivsta.se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En bild som visar person, friidrott, sport, kvinna&#10;&#10;Automatiskt genererad beskrivning">
            <a:extLst>
              <a:ext uri="{FF2B5EF4-FFF2-40B4-BE49-F238E27FC236}">
                <a16:creationId xmlns:a16="http://schemas.microsoft.com/office/drawing/2014/main" id="{6EF526C6-AE31-7C33-8A50-DA4C3E838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7" b="7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A0716A2C-21C3-3F21-7F85-23BA90D78B46}"/>
              </a:ext>
            </a:extLst>
          </p:cNvPr>
          <p:cNvSpPr/>
          <p:nvPr/>
        </p:nvSpPr>
        <p:spPr>
          <a:xfrm>
            <a:off x="0" y="10"/>
            <a:ext cx="12191999" cy="6857998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DB03957-442E-A795-C5FA-261526475661}"/>
              </a:ext>
            </a:extLst>
          </p:cNvPr>
          <p:cNvSpPr/>
          <p:nvPr/>
        </p:nvSpPr>
        <p:spPr>
          <a:xfrm>
            <a:off x="501199" y="3338186"/>
            <a:ext cx="6470692" cy="209184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82618" y="3287603"/>
            <a:ext cx="6470692" cy="1229306"/>
          </a:xfrm>
        </p:spPr>
        <p:txBody>
          <a:bodyPr>
            <a:normAutofit/>
          </a:bodyPr>
          <a:lstStyle/>
          <a:p>
            <a:r>
              <a:rPr lang="sv-SE" sz="5400" dirty="0">
                <a:cs typeface="Calibri Light"/>
              </a:rPr>
              <a:t>Åtgärdstrappan</a:t>
            </a:r>
            <a:endParaRPr lang="sv-SE" sz="5400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41907" y="4522153"/>
            <a:ext cx="6470693" cy="605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För ett tryggt och säkert föreningsliv </a:t>
            </a: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25" y="5812100"/>
            <a:ext cx="1543012" cy="73035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055" y="5720080"/>
            <a:ext cx="814810" cy="81481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25" y="5804531"/>
            <a:ext cx="1543012" cy="7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7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4" descr="En bild som visar utomhus&#10;&#10;Automatiskt genererad beskrivning">
            <a:extLst>
              <a:ext uri="{FF2B5EF4-FFF2-40B4-BE49-F238E27FC236}">
                <a16:creationId xmlns:a16="http://schemas.microsoft.com/office/drawing/2014/main" id="{EF018D10-085E-B03B-79CF-1B5B98441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3" r="1" b="12692"/>
          <a:stretch/>
        </p:blipFill>
        <p:spPr>
          <a:xfrm>
            <a:off x="0" y="-9340"/>
            <a:ext cx="12186295" cy="685799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A0716A2C-21C3-3F21-7F85-23BA90D78B46}"/>
              </a:ext>
            </a:extLst>
          </p:cNvPr>
          <p:cNvSpPr/>
          <p:nvPr/>
        </p:nvSpPr>
        <p:spPr>
          <a:xfrm>
            <a:off x="-5704" y="2"/>
            <a:ext cx="12191999" cy="6857998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25" y="5812100"/>
            <a:ext cx="1543012" cy="73035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055" y="5720080"/>
            <a:ext cx="814810" cy="81481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25" y="5804531"/>
            <a:ext cx="1543012" cy="73035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1AB22A2E-EBF7-D964-95FB-38F342DF9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10742"/>
            <a:ext cx="9144000" cy="1655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Vad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är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Åtgärdstrappan</a:t>
            </a:r>
            <a:r>
              <a:rPr lang="en-US" sz="5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385690" y="3678225"/>
            <a:ext cx="712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Åtgärdstrappan= Rutindokument för hantering av ärenden där någon/några bryter mot kommunala riktlinjer för föreningsverksamhet </a:t>
            </a:r>
          </a:p>
        </p:txBody>
      </p:sp>
    </p:spTree>
    <p:extLst>
      <p:ext uri="{BB962C8B-B14F-4D97-AF65-F5344CB8AC3E}">
        <p14:creationId xmlns:p14="http://schemas.microsoft.com/office/powerpoint/2010/main" val="2794382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ilhouette of three men falling in line while walking during golden h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" y="-10119"/>
            <a:ext cx="121933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D81755E-19ED-5D40-AD6A-1F757F1D2B16}"/>
              </a:ext>
            </a:extLst>
          </p:cNvPr>
          <p:cNvSpPr/>
          <p:nvPr/>
        </p:nvSpPr>
        <p:spPr>
          <a:xfrm>
            <a:off x="1" y="-39543"/>
            <a:ext cx="12191999" cy="6897543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650074" y="524466"/>
            <a:ext cx="10322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Bakgrund: Varför åtgärdstrappa?</a:t>
            </a: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055" y="5720080"/>
            <a:ext cx="814810" cy="814810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25" y="5804531"/>
            <a:ext cx="1543012" cy="730359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935" y="750159"/>
            <a:ext cx="1715215" cy="99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3" b="6606"/>
          <a:stretch/>
        </p:blipFill>
        <p:spPr>
          <a:xfrm>
            <a:off x="9486964" y="2054404"/>
            <a:ext cx="1701903" cy="122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3" y="3741492"/>
            <a:ext cx="1679267" cy="10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3DB03957-442E-A795-C5FA-261526475661}"/>
              </a:ext>
            </a:extLst>
          </p:cNvPr>
          <p:cNvSpPr/>
          <p:nvPr/>
        </p:nvSpPr>
        <p:spPr>
          <a:xfrm>
            <a:off x="782429" y="1271456"/>
            <a:ext cx="6702322" cy="4856029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833615" y="1365235"/>
            <a:ext cx="64851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/>
              <a:t>Föreningslivet är viktigt för Knivsta kommun och dess invånare!</a:t>
            </a:r>
          </a:p>
          <a:p>
            <a:pPr fontAlgn="base"/>
            <a:endParaRPr lang="sv-SE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/>
              <a:t>För att värna om föreningslivet arbetar kommunen för att på olika sätt stödja föreningslivet i form av bl.a. rådgivning, samverkan, lokalsubventioner och bidrag till föreningarna.</a:t>
            </a:r>
          </a:p>
          <a:p>
            <a:pPr fontAlgn="base"/>
            <a:endParaRPr lang="en-US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/>
              <a:t>Viktigt att stödet går till rätt saker, d.v.s. föreningar som följer svensk lag, kommunens krav och som bedriver bra verksamhet för invånarna i Knivsta. Vi vill ha trygga och säkra föreningar!</a:t>
            </a:r>
            <a:endParaRPr lang="en-US" dirty="0"/>
          </a:p>
          <a:p>
            <a:pPr fontAlgn="base"/>
            <a:endParaRPr lang="sv-SE" dirty="0"/>
          </a:p>
          <a:p>
            <a:endParaRPr lang="sv-SE" dirty="0"/>
          </a:p>
        </p:txBody>
      </p:sp>
      <p:sp>
        <p:nvSpPr>
          <p:cNvPr id="15" name="Högerpil 14"/>
          <p:cNvSpPr/>
          <p:nvPr/>
        </p:nvSpPr>
        <p:spPr>
          <a:xfrm rot="9365289">
            <a:off x="5632092" y="5058060"/>
            <a:ext cx="642695" cy="162050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med rundade hörn 3"/>
          <p:cNvSpPr/>
          <p:nvPr/>
        </p:nvSpPr>
        <p:spPr>
          <a:xfrm>
            <a:off x="6318620" y="3870859"/>
            <a:ext cx="2807937" cy="1065654"/>
          </a:xfrm>
          <a:prstGeom prst="roundRect">
            <a:avLst/>
          </a:prstGeom>
          <a:solidFill>
            <a:srgbClr val="F8F8F8">
              <a:alpha val="4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6465128" y="4050492"/>
            <a:ext cx="2514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Krav på medlemskap i</a:t>
            </a:r>
          </a:p>
          <a:p>
            <a:r>
              <a:rPr lang="sv-SE" dirty="0"/>
              <a:t>riksorganisation/förbund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124475" y="5294216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4. Åtgärdstrappa</a:t>
            </a:r>
            <a:r>
              <a:rPr lang="en-US" dirty="0"/>
              <a:t>​</a:t>
            </a:r>
            <a:endParaRPr lang="sv-SE" dirty="0"/>
          </a:p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136636" y="3973641"/>
            <a:ext cx="343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 dirty="0"/>
              <a:t>Hur säkerställer vi detta?</a:t>
            </a:r>
            <a:endParaRPr lang="en-US" dirty="0"/>
          </a:p>
        </p:txBody>
      </p:sp>
      <p:sp>
        <p:nvSpPr>
          <p:cNvPr id="9" name="textruta 8"/>
          <p:cNvSpPr txBox="1"/>
          <p:nvPr/>
        </p:nvSpPr>
        <p:spPr>
          <a:xfrm>
            <a:off x="1110653" y="4327491"/>
            <a:ext cx="35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 dirty="0"/>
              <a:t>1. Bidragsberättigad förening</a:t>
            </a:r>
            <a:r>
              <a:rPr lang="en-US" dirty="0"/>
              <a:t>​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88868" y="4650334"/>
            <a:ext cx="305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 dirty="0"/>
              <a:t>2. Handläggning av bidrag</a:t>
            </a:r>
          </a:p>
          <a:p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1124475" y="4973499"/>
            <a:ext cx="511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3. Uppföljning av föreningarna (bl.a. grundstöd)</a:t>
            </a:r>
          </a:p>
        </p:txBody>
      </p:sp>
    </p:spTree>
    <p:extLst>
      <p:ext uri="{BB962C8B-B14F-4D97-AF65-F5344CB8AC3E}">
        <p14:creationId xmlns:p14="http://schemas.microsoft.com/office/powerpoint/2010/main" val="3021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4" grpId="0" animBg="1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E166C-B9A3-5B8E-B568-C773C9CF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74" y="-116809"/>
            <a:ext cx="10058400" cy="1450757"/>
          </a:xfrm>
        </p:spPr>
        <p:txBody>
          <a:bodyPr/>
          <a:lstStyle/>
          <a:p>
            <a:r>
              <a:rPr lang="sv-SE" dirty="0"/>
              <a:t>Åtgärdstrappan</a:t>
            </a:r>
          </a:p>
        </p:txBody>
      </p:sp>
      <p:pic>
        <p:nvPicPr>
          <p:cNvPr id="4" name="Bildobjekt 4" descr="En bild som visar trappa, trappsteg, gul, järnväg&#10;&#10;Automatiskt genererad beskrivning">
            <a:extLst>
              <a:ext uri="{FF2B5EF4-FFF2-40B4-BE49-F238E27FC236}">
                <a16:creationId xmlns:a16="http://schemas.microsoft.com/office/drawing/2014/main" id="{10024C55-ED53-9095-A612-88E974ADB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3" y="-4179"/>
            <a:ext cx="12188818" cy="6866764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7D1A9A0-B8AB-3CFC-7544-7A688A735315}"/>
              </a:ext>
            </a:extLst>
          </p:cNvPr>
          <p:cNvSpPr/>
          <p:nvPr/>
        </p:nvSpPr>
        <p:spPr>
          <a:xfrm>
            <a:off x="-3859" y="-8680"/>
            <a:ext cx="12191999" cy="6857998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17C8662-0F88-34AA-5652-BFCC6C1E4053}"/>
              </a:ext>
            </a:extLst>
          </p:cNvPr>
          <p:cNvSpPr/>
          <p:nvPr/>
        </p:nvSpPr>
        <p:spPr>
          <a:xfrm>
            <a:off x="-3859" y="0"/>
            <a:ext cx="12230581" cy="6857998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AFFEC88-C1C1-C9B4-DE87-7E6A969911C8}"/>
              </a:ext>
            </a:extLst>
          </p:cNvPr>
          <p:cNvSpPr txBox="1"/>
          <p:nvPr/>
        </p:nvSpPr>
        <p:spPr>
          <a:xfrm>
            <a:off x="505037" y="1674673"/>
            <a:ext cx="512565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+mn-lt"/>
                <a:cs typeface="+mn-lt"/>
              </a:rPr>
              <a:t>Syftet: </a:t>
            </a:r>
            <a:r>
              <a:rPr lang="sv-SE" dirty="0">
                <a:ea typeface="+mn-lt"/>
                <a:cs typeface="+mn-lt"/>
              </a:rPr>
              <a:t>Ge kommunen tydliga rutiner för att hantera ärenden där någon/några kopplade till en förening bryter mot kommunala regler och riktlinjer för ideell föreningsverksamhet. </a:t>
            </a:r>
          </a:p>
          <a:p>
            <a:endParaRPr lang="sv-SE" dirty="0"/>
          </a:p>
          <a:p>
            <a:endParaRPr lang="sv-SE" b="1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A0C138A-1A1A-940D-515C-4498FEAA219C}"/>
              </a:ext>
            </a:extLst>
          </p:cNvPr>
          <p:cNvSpPr txBox="1"/>
          <p:nvPr/>
        </p:nvSpPr>
        <p:spPr>
          <a:xfrm>
            <a:off x="505037" y="3114299"/>
            <a:ext cx="56169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+mn-lt"/>
                <a:cs typeface="+mn-lt"/>
              </a:rPr>
              <a:t>Varför behövs det?</a:t>
            </a:r>
          </a:p>
          <a:p>
            <a:pPr marL="285750" indent="-285750">
              <a:buFont typeface="Arial"/>
              <a:buChar char="•"/>
            </a:pPr>
            <a:r>
              <a:rPr lang="sv-SE" dirty="0"/>
              <a:t>Enklare för förvaltningen att agera</a:t>
            </a:r>
          </a:p>
          <a:p>
            <a:pPr marL="285750" indent="-285750">
              <a:buFont typeface="Arial"/>
              <a:buChar char="•"/>
            </a:pPr>
            <a:r>
              <a:rPr lang="sv-SE" dirty="0"/>
              <a:t>Tryggare för föreningar att veta hur oegentligheter kan rapporteras till kommunen och hur kommunen hanterar sådana ärenden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83D082F-6EEF-7BE8-34AD-1F126DDE50BF}"/>
              </a:ext>
            </a:extLst>
          </p:cNvPr>
          <p:cNvSpPr txBox="1"/>
          <p:nvPr/>
        </p:nvSpPr>
        <p:spPr>
          <a:xfrm>
            <a:off x="521135" y="4856592"/>
            <a:ext cx="81271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+mn-lt"/>
                <a:cs typeface="+mn-lt"/>
              </a:rPr>
              <a:t>Mål:</a:t>
            </a:r>
          </a:p>
          <a:p>
            <a:r>
              <a:rPr lang="sv-SE" dirty="0">
                <a:ea typeface="+mn-lt"/>
                <a:cs typeface="+mn-lt"/>
              </a:rPr>
              <a:t>Invånarna ska känna förtroende för att rapportera missförhållanden till kommunen och kommunen ska ha tillräckliga verktyg för att agera i dessa fall. </a:t>
            </a:r>
          </a:p>
          <a:p>
            <a:endParaRPr lang="sv-SE" dirty="0"/>
          </a:p>
        </p:txBody>
      </p:sp>
      <p:sp>
        <p:nvSpPr>
          <p:cNvPr id="15" name="Moln 14">
            <a:extLst>
              <a:ext uri="{FF2B5EF4-FFF2-40B4-BE49-F238E27FC236}">
                <a16:creationId xmlns:a16="http://schemas.microsoft.com/office/drawing/2014/main" id="{386D794A-77CD-B2E5-3E59-C396BEE5AF64}"/>
              </a:ext>
            </a:extLst>
          </p:cNvPr>
          <p:cNvSpPr/>
          <p:nvPr/>
        </p:nvSpPr>
        <p:spPr>
          <a:xfrm>
            <a:off x="6745382" y="1406853"/>
            <a:ext cx="4025399" cy="2357762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ea typeface="+mn-lt"/>
                <a:cs typeface="+mn-lt"/>
              </a:rPr>
              <a:t>Trygga och säkra föreningar i kommunen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6" name="Pil: höger 15">
            <a:extLst>
              <a:ext uri="{FF2B5EF4-FFF2-40B4-BE49-F238E27FC236}">
                <a16:creationId xmlns:a16="http://schemas.microsoft.com/office/drawing/2014/main" id="{B368D855-6E60-E875-F19C-4DF2571050C3}"/>
              </a:ext>
            </a:extLst>
          </p:cNvPr>
          <p:cNvSpPr/>
          <p:nvPr/>
        </p:nvSpPr>
        <p:spPr>
          <a:xfrm rot="900000">
            <a:off x="6112935" y="1328951"/>
            <a:ext cx="806823" cy="2577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Pil: höger 16">
            <a:extLst>
              <a:ext uri="{FF2B5EF4-FFF2-40B4-BE49-F238E27FC236}">
                <a16:creationId xmlns:a16="http://schemas.microsoft.com/office/drawing/2014/main" id="{2858AEFE-09C9-47BA-F487-4791CB83EAA7}"/>
              </a:ext>
            </a:extLst>
          </p:cNvPr>
          <p:cNvSpPr/>
          <p:nvPr/>
        </p:nvSpPr>
        <p:spPr>
          <a:xfrm rot="13200000">
            <a:off x="10516421" y="3614419"/>
            <a:ext cx="806823" cy="2577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Pil: höger 18">
            <a:extLst>
              <a:ext uri="{FF2B5EF4-FFF2-40B4-BE49-F238E27FC236}">
                <a16:creationId xmlns:a16="http://schemas.microsoft.com/office/drawing/2014/main" id="{686C936F-75D5-D94A-2AED-90EE7E4C9217}"/>
              </a:ext>
            </a:extLst>
          </p:cNvPr>
          <p:cNvSpPr/>
          <p:nvPr/>
        </p:nvSpPr>
        <p:spPr>
          <a:xfrm rot="8220000">
            <a:off x="10659610" y="800482"/>
            <a:ext cx="806823" cy="2577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dirty="0"/>
          </a:p>
        </p:txBody>
      </p:sp>
      <p:sp>
        <p:nvSpPr>
          <p:cNvPr id="20" name="Pil: höger 19">
            <a:extLst>
              <a:ext uri="{FF2B5EF4-FFF2-40B4-BE49-F238E27FC236}">
                <a16:creationId xmlns:a16="http://schemas.microsoft.com/office/drawing/2014/main" id="{ED47BCA6-E814-5710-0C3F-3550EA3D978B}"/>
              </a:ext>
            </a:extLst>
          </p:cNvPr>
          <p:cNvSpPr/>
          <p:nvPr/>
        </p:nvSpPr>
        <p:spPr>
          <a:xfrm rot="19980000">
            <a:off x="6281023" y="3637361"/>
            <a:ext cx="806823" cy="2577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1082263" y="745176"/>
            <a:ext cx="638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Åtgärdstrappan</a:t>
            </a:r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055" y="5720080"/>
            <a:ext cx="814810" cy="81481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25" y="5804531"/>
            <a:ext cx="1543012" cy="7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E166C-B9A3-5B8E-B568-C773C9CF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74" y="-116809"/>
            <a:ext cx="10058400" cy="1282669"/>
          </a:xfrm>
        </p:spPr>
        <p:txBody>
          <a:bodyPr/>
          <a:lstStyle/>
          <a:p>
            <a:r>
              <a:rPr lang="sv-SE" dirty="0"/>
              <a:t>Åtgärdstrappan</a:t>
            </a:r>
          </a:p>
        </p:txBody>
      </p:sp>
      <p:pic>
        <p:nvPicPr>
          <p:cNvPr id="4" name="Bildobjekt 4" descr="En bild som visar trappa, trappsteg, gul, järnväg&#10;&#10;Automatiskt genererad beskrivning">
            <a:extLst>
              <a:ext uri="{FF2B5EF4-FFF2-40B4-BE49-F238E27FC236}">
                <a16:creationId xmlns:a16="http://schemas.microsoft.com/office/drawing/2014/main" id="{10024C55-ED53-9095-A612-88E974ADB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3" y="-4179"/>
            <a:ext cx="12188818" cy="6866764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7D1A9A0-B8AB-3CFC-7544-7A688A735315}"/>
              </a:ext>
            </a:extLst>
          </p:cNvPr>
          <p:cNvSpPr/>
          <p:nvPr/>
        </p:nvSpPr>
        <p:spPr>
          <a:xfrm>
            <a:off x="-3859" y="-8680"/>
            <a:ext cx="12191999" cy="6857998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17C8662-0F88-34AA-5652-BFCC6C1E4053}"/>
              </a:ext>
            </a:extLst>
          </p:cNvPr>
          <p:cNvSpPr/>
          <p:nvPr/>
        </p:nvSpPr>
        <p:spPr>
          <a:xfrm>
            <a:off x="-3859" y="4587"/>
            <a:ext cx="12230581" cy="6857998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1DD27DB-9A63-7893-53B0-AF8EEF26DCFC}"/>
              </a:ext>
            </a:extLst>
          </p:cNvPr>
          <p:cNvSpPr/>
          <p:nvPr/>
        </p:nvSpPr>
        <p:spPr>
          <a:xfrm>
            <a:off x="7720841" y="3661043"/>
            <a:ext cx="3875833" cy="9167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schemeClr val="tx1"/>
                </a:solidFill>
                <a:cs typeface="Calibri"/>
              </a:rPr>
              <a:t>2. Inledande möte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59001CF-24C1-E902-8FA4-0330FE7EBBB4}"/>
              </a:ext>
            </a:extLst>
          </p:cNvPr>
          <p:cNvSpPr/>
          <p:nvPr/>
        </p:nvSpPr>
        <p:spPr>
          <a:xfrm>
            <a:off x="8303618" y="2752152"/>
            <a:ext cx="2906524" cy="9167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schemeClr val="tx1"/>
                </a:solidFill>
                <a:cs typeface="Calibri"/>
              </a:rPr>
              <a:t>3. Avstämning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6344CAC-62D4-77F4-390D-810188B743D7}"/>
              </a:ext>
            </a:extLst>
          </p:cNvPr>
          <p:cNvSpPr/>
          <p:nvPr/>
        </p:nvSpPr>
        <p:spPr>
          <a:xfrm>
            <a:off x="8777964" y="1828234"/>
            <a:ext cx="1893092" cy="9167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schemeClr val="tx1"/>
                </a:solidFill>
                <a:cs typeface="Calibri"/>
              </a:rPr>
              <a:t>4. Uppföljning och redovisning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F755725-7ECC-C4F5-4DB1-AB65BE1566EB}"/>
              </a:ext>
            </a:extLst>
          </p:cNvPr>
          <p:cNvSpPr/>
          <p:nvPr/>
        </p:nvSpPr>
        <p:spPr>
          <a:xfrm>
            <a:off x="7263811" y="4580536"/>
            <a:ext cx="4693861" cy="9167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schemeClr val="tx1"/>
                </a:solidFill>
                <a:cs typeface="Calibri"/>
              </a:rPr>
              <a:t>1. Insamling av underlag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AFFEC88-C1C1-C9B4-DE87-7E6A969911C8}"/>
              </a:ext>
            </a:extLst>
          </p:cNvPr>
          <p:cNvSpPr txBox="1"/>
          <p:nvPr/>
        </p:nvSpPr>
        <p:spPr>
          <a:xfrm>
            <a:off x="351836" y="1499092"/>
            <a:ext cx="6470360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400" b="1" dirty="0">
                <a:ea typeface="+mn-lt"/>
                <a:cs typeface="+mn-lt"/>
              </a:rPr>
              <a:t>Steg 1: </a:t>
            </a:r>
            <a:r>
              <a:rPr lang="sv-SE" sz="1400" dirty="0">
                <a:ea typeface="+mn-lt"/>
                <a:cs typeface="+mn-lt"/>
              </a:rPr>
              <a:t>Information om händelsen samlas in, dialog inleds med berörda förbund och berörda personer kallas till ett möte tillsammans med kommunen och förbunden.</a:t>
            </a:r>
            <a:endParaRPr lang="sv-SE" sz="1400" dirty="0"/>
          </a:p>
          <a:p>
            <a:endParaRPr lang="sv-SE" sz="1400" dirty="0"/>
          </a:p>
          <a:p>
            <a:r>
              <a:rPr lang="sv-SE" sz="1400" b="1" dirty="0"/>
              <a:t>Steg 2: </a:t>
            </a:r>
            <a:r>
              <a:rPr lang="sv-SE" sz="1400" dirty="0">
                <a:ea typeface="+mn-lt"/>
                <a:cs typeface="+mn-lt"/>
              </a:rPr>
              <a:t>Inledande möte hålls med föreningen om situationen och där händelsen diskuteras och där målet är att gemensamt hitta åtgärder för att komma till med situationen och undvika liknande händelser i framtiden. Föreningen ges sedan i uppdrag att förverkliga beslutade åtgärder. </a:t>
            </a:r>
          </a:p>
          <a:p>
            <a:endParaRPr lang="sv-SE" sz="1400" dirty="0"/>
          </a:p>
          <a:p>
            <a:r>
              <a:rPr lang="sv-SE" sz="1400" b="1" dirty="0"/>
              <a:t>Steg 3:</a:t>
            </a:r>
            <a:r>
              <a:rPr lang="sv-SE" sz="1400" b="1" dirty="0">
                <a:ea typeface="+mn-lt"/>
                <a:cs typeface="+mn-lt"/>
              </a:rPr>
              <a:t> </a:t>
            </a:r>
            <a:r>
              <a:rPr lang="sv-SE" sz="1400" dirty="0">
                <a:ea typeface="+mn-lt"/>
                <a:cs typeface="+mn-lt"/>
              </a:rPr>
              <a:t>Avstämningsmöte efter ca 2 månader för lägesrapportering och frågor. Om föreningen inte startat arbetet med åtgärderna påminns de om vilka konsekvenser det kan innebära om inget görs. </a:t>
            </a:r>
          </a:p>
          <a:p>
            <a:endParaRPr lang="sv-SE" sz="1400" dirty="0"/>
          </a:p>
          <a:p>
            <a:r>
              <a:rPr lang="sv-SE" sz="1400" b="1" dirty="0"/>
              <a:t>Steg 4: </a:t>
            </a:r>
            <a:r>
              <a:rPr lang="sv-SE" sz="1400" dirty="0">
                <a:ea typeface="+mn-lt"/>
                <a:cs typeface="+mn-lt"/>
              </a:rPr>
              <a:t>Uppföljning av föreningens via skriftlig redovisning och eventuellt oanmält besök senast 2 mån efter steg 3. Bedömning görs om konsekvenser är nödvändigt.</a:t>
            </a:r>
            <a:endParaRPr lang="sv-SE" sz="1400" dirty="0"/>
          </a:p>
          <a:p>
            <a:r>
              <a:rPr lang="sv-SE" sz="1400" dirty="0">
                <a:ea typeface="+mn-lt"/>
                <a:cs typeface="+mn-lt"/>
              </a:rPr>
              <a:t>  </a:t>
            </a:r>
            <a:endParaRPr lang="sv-SE" sz="1400" dirty="0"/>
          </a:p>
          <a:p>
            <a:pPr marL="285750" indent="-285750">
              <a:buFont typeface="Arial"/>
              <a:buChar char="•"/>
            </a:pPr>
            <a:r>
              <a:rPr lang="sv-SE" sz="1400" i="1" dirty="0">
                <a:ea typeface="+mn-lt"/>
                <a:cs typeface="+mn-lt"/>
              </a:rPr>
              <a:t>Åtgärder utförda: </a:t>
            </a:r>
            <a:r>
              <a:rPr lang="sv-SE" sz="1400" dirty="0">
                <a:ea typeface="+mn-lt"/>
                <a:cs typeface="+mn-lt"/>
              </a:rPr>
              <a:t>Föreningen kan nu erbjuda en trygg och jämlik idrott. </a:t>
            </a:r>
            <a:endParaRPr lang="sv-SE" sz="1400" dirty="0"/>
          </a:p>
          <a:p>
            <a:pPr marL="285750" indent="-285750">
              <a:buFont typeface="Arial"/>
              <a:buChar char="•"/>
            </a:pPr>
            <a:r>
              <a:rPr lang="sv-SE" sz="1400" i="1" dirty="0">
                <a:ea typeface="+mn-lt"/>
                <a:cs typeface="+mn-lt"/>
              </a:rPr>
              <a:t>Åtgärder ej utförda:</a:t>
            </a:r>
            <a:r>
              <a:rPr lang="sv-SE" sz="1400" dirty="0">
                <a:ea typeface="+mn-lt"/>
                <a:cs typeface="+mn-lt"/>
              </a:rPr>
              <a:t> Enhetschef för berörd enhet har rätt att ändra beslut om bidragsberättigad förening, bidragsbeslut och/eller rätten att subventionerat boka tider i kommunens lokaler.</a:t>
            </a:r>
            <a:endParaRPr lang="sv-SE" sz="1400" dirty="0"/>
          </a:p>
        </p:txBody>
      </p:sp>
      <p:pic>
        <p:nvPicPr>
          <p:cNvPr id="11" name="Bildobjekt 13">
            <a:extLst>
              <a:ext uri="{FF2B5EF4-FFF2-40B4-BE49-F238E27FC236}">
                <a16:creationId xmlns:a16="http://schemas.microsoft.com/office/drawing/2014/main" id="{ECD6E6FC-FCA7-9BCA-478A-EF9396C12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4" y="3814482"/>
            <a:ext cx="450877" cy="753036"/>
          </a:xfrm>
          <a:prstGeom prst="rect">
            <a:avLst/>
          </a:prstGeom>
        </p:spPr>
      </p:pic>
      <p:pic>
        <p:nvPicPr>
          <p:cNvPr id="12" name="Bildobjekt 13">
            <a:extLst>
              <a:ext uri="{FF2B5EF4-FFF2-40B4-BE49-F238E27FC236}">
                <a16:creationId xmlns:a16="http://schemas.microsoft.com/office/drawing/2014/main" id="{ECD6E6FC-FCA7-9BCA-478A-EF9396C12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321" y="3101546"/>
            <a:ext cx="324553" cy="542054"/>
          </a:xfrm>
          <a:prstGeom prst="rect">
            <a:avLst/>
          </a:prstGeom>
        </p:spPr>
      </p:pic>
      <p:pic>
        <p:nvPicPr>
          <p:cNvPr id="13" name="Bildobjekt 13">
            <a:extLst>
              <a:ext uri="{FF2B5EF4-FFF2-40B4-BE49-F238E27FC236}">
                <a16:creationId xmlns:a16="http://schemas.microsoft.com/office/drawing/2014/main" id="{ECD6E6FC-FCA7-9BCA-478A-EF9396C12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965" y="2331976"/>
            <a:ext cx="260691" cy="43539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ECD6E6FC-FCA7-9BCA-478A-EF9396C12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131" y="1586036"/>
            <a:ext cx="148173" cy="247472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396776" y="655486"/>
            <a:ext cx="638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Åtgärdstrappan</a:t>
            </a: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055" y="5720080"/>
            <a:ext cx="814810" cy="81481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25" y="5804531"/>
            <a:ext cx="1543012" cy="730359"/>
          </a:xfrm>
          <a:prstGeom prst="rect">
            <a:avLst/>
          </a:prstGeom>
        </p:spPr>
      </p:pic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0D36F5F8-FC84-982E-CA0B-C4C2D01782FF}"/>
              </a:ext>
            </a:extLst>
          </p:cNvPr>
          <p:cNvCxnSpPr>
            <a:cxnSpLocks/>
          </p:cNvCxnSpPr>
          <p:nvPr/>
        </p:nvCxnSpPr>
        <p:spPr>
          <a:xfrm flipH="1">
            <a:off x="3253563" y="947873"/>
            <a:ext cx="1552353" cy="381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6DDA5B7A-7D55-59A4-84F5-AECBAA413E0D}"/>
              </a:ext>
            </a:extLst>
          </p:cNvPr>
          <p:cNvSpPr/>
          <p:nvPr/>
        </p:nvSpPr>
        <p:spPr>
          <a:xfrm>
            <a:off x="5181436" y="218430"/>
            <a:ext cx="2117653" cy="9011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En/flera händelser uppstår och ett ärende kommer in</a:t>
            </a:r>
          </a:p>
        </p:txBody>
      </p:sp>
    </p:spTree>
    <p:extLst>
      <p:ext uri="{BB962C8B-B14F-4D97-AF65-F5344CB8AC3E}">
        <p14:creationId xmlns:p14="http://schemas.microsoft.com/office/powerpoint/2010/main" val="9161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E166C-B9A3-5B8E-B568-C773C9CF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74" y="-116809"/>
            <a:ext cx="10058400" cy="1282669"/>
          </a:xfrm>
        </p:spPr>
        <p:txBody>
          <a:bodyPr/>
          <a:lstStyle/>
          <a:p>
            <a:r>
              <a:rPr lang="sv-SE" dirty="0"/>
              <a:t>Åtgärdstrappan</a:t>
            </a:r>
          </a:p>
        </p:txBody>
      </p:sp>
      <p:pic>
        <p:nvPicPr>
          <p:cNvPr id="4" name="Bildobjekt 4" descr="En bild som visar trappa, trappsteg, gul, järnväg&#10;&#10;Automatiskt genererad beskrivning">
            <a:extLst>
              <a:ext uri="{FF2B5EF4-FFF2-40B4-BE49-F238E27FC236}">
                <a16:creationId xmlns:a16="http://schemas.microsoft.com/office/drawing/2014/main" id="{10024C55-ED53-9095-A612-88E974ADB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3" y="-4179"/>
            <a:ext cx="12188818" cy="6866764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7D1A9A0-B8AB-3CFC-7544-7A688A735315}"/>
              </a:ext>
            </a:extLst>
          </p:cNvPr>
          <p:cNvSpPr/>
          <p:nvPr/>
        </p:nvSpPr>
        <p:spPr>
          <a:xfrm>
            <a:off x="-3859" y="-8680"/>
            <a:ext cx="12191999" cy="6857998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17C8662-0F88-34AA-5652-BFCC6C1E4053}"/>
              </a:ext>
            </a:extLst>
          </p:cNvPr>
          <p:cNvSpPr/>
          <p:nvPr/>
        </p:nvSpPr>
        <p:spPr>
          <a:xfrm>
            <a:off x="-5788" y="-964"/>
            <a:ext cx="12230581" cy="6857998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1DD27DB-9A63-7893-53B0-AF8EEF26DCFC}"/>
              </a:ext>
            </a:extLst>
          </p:cNvPr>
          <p:cNvSpPr/>
          <p:nvPr/>
        </p:nvSpPr>
        <p:spPr>
          <a:xfrm>
            <a:off x="7720841" y="3661043"/>
            <a:ext cx="3875833" cy="9167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schemeClr val="tx1"/>
                </a:solidFill>
                <a:cs typeface="Calibri"/>
              </a:rPr>
              <a:t>2. Inledande möte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59001CF-24C1-E902-8FA4-0330FE7EBBB4}"/>
              </a:ext>
            </a:extLst>
          </p:cNvPr>
          <p:cNvSpPr/>
          <p:nvPr/>
        </p:nvSpPr>
        <p:spPr>
          <a:xfrm>
            <a:off x="8303618" y="2752152"/>
            <a:ext cx="2906524" cy="9167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schemeClr val="tx1"/>
                </a:solidFill>
                <a:cs typeface="Calibri"/>
              </a:rPr>
              <a:t>3. Avstämning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6344CAC-62D4-77F4-390D-810188B743D7}"/>
              </a:ext>
            </a:extLst>
          </p:cNvPr>
          <p:cNvSpPr/>
          <p:nvPr/>
        </p:nvSpPr>
        <p:spPr>
          <a:xfrm>
            <a:off x="8777964" y="1828234"/>
            <a:ext cx="1893092" cy="9167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schemeClr val="tx1"/>
                </a:solidFill>
                <a:cs typeface="Calibri"/>
              </a:rPr>
              <a:t>4. Uppföljning och redovisning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F755725-7ECC-C4F5-4DB1-AB65BE1566EB}"/>
              </a:ext>
            </a:extLst>
          </p:cNvPr>
          <p:cNvSpPr/>
          <p:nvPr/>
        </p:nvSpPr>
        <p:spPr>
          <a:xfrm>
            <a:off x="7263811" y="4580536"/>
            <a:ext cx="4693861" cy="9167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schemeClr val="tx1"/>
                </a:solidFill>
                <a:cs typeface="Calibri"/>
              </a:rPr>
              <a:t>1. Insamling av underlag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60B8624-FA65-FC23-837C-508925B98CFA}"/>
              </a:ext>
            </a:extLst>
          </p:cNvPr>
          <p:cNvSpPr txBox="1"/>
          <p:nvPr/>
        </p:nvSpPr>
        <p:spPr>
          <a:xfrm>
            <a:off x="279967" y="1272388"/>
            <a:ext cx="7079876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i="1" dirty="0">
                <a:ea typeface="+mn-lt"/>
                <a:cs typeface="+mn-lt"/>
              </a:rPr>
              <a:t>När används åtgärdstrappan?</a:t>
            </a:r>
            <a:r>
              <a:rPr lang="sv-SE" sz="1600" dirty="0">
                <a:ea typeface="+mn-lt"/>
                <a:cs typeface="+mn-lt"/>
              </a:rPr>
              <a:t> </a:t>
            </a:r>
            <a:endParaRPr lang="sv-SE" sz="1600" dirty="0"/>
          </a:p>
          <a:p>
            <a:r>
              <a:rPr lang="sv-SE" sz="1600" i="1" dirty="0">
                <a:ea typeface="+mn-lt"/>
                <a:cs typeface="+mn-lt"/>
              </a:rPr>
              <a:t> </a:t>
            </a:r>
            <a:r>
              <a:rPr lang="sv-SE" sz="1600" dirty="0">
                <a:ea typeface="+mn-lt"/>
                <a:cs typeface="+mn-lt"/>
              </a:rPr>
              <a:t> </a:t>
            </a:r>
            <a:endParaRPr lang="sv-SE" sz="1600" dirty="0"/>
          </a:p>
          <a:p>
            <a:r>
              <a:rPr lang="sv-SE" sz="1600" dirty="0">
                <a:ea typeface="+mn-lt"/>
                <a:cs typeface="+mn-lt"/>
              </a:rPr>
              <a:t>Vid händelse av att någon/några vid bryter mot kommunens regler och riktlinjer för ideell föreningsverksamhet och vid fall där föreningar inte fullföljer sina åtaganden hos kommunen, t.ex. vid uteblivande betalningar. Detta gäller för </a:t>
            </a:r>
            <a:r>
              <a:rPr lang="sv-SE" sz="1600" u="sng" dirty="0">
                <a:ea typeface="+mn-lt"/>
                <a:cs typeface="+mn-lt"/>
              </a:rPr>
              <a:t>upprepade tillfällen</a:t>
            </a:r>
            <a:r>
              <a:rPr lang="sv-SE" sz="1600" dirty="0">
                <a:ea typeface="+mn-lt"/>
                <a:cs typeface="+mn-lt"/>
              </a:rPr>
              <a:t> eller då händelsens allvarlighet bedöms vara av sådan att kommunen måste agera.</a:t>
            </a:r>
          </a:p>
          <a:p>
            <a:endParaRPr lang="sv-SE" sz="1600" dirty="0"/>
          </a:p>
          <a:p>
            <a:r>
              <a:rPr lang="sv-SE" sz="1600" i="1" dirty="0">
                <a:ea typeface="+mn-lt"/>
                <a:cs typeface="+mn-lt"/>
              </a:rPr>
              <a:t>Hur används åtgärdstrappan?</a:t>
            </a:r>
            <a:r>
              <a:rPr lang="sv-SE" sz="1600" dirty="0">
                <a:ea typeface="+mn-lt"/>
                <a:cs typeface="+mn-lt"/>
              </a:rPr>
              <a:t> </a:t>
            </a:r>
            <a:endParaRPr lang="sv-SE" sz="1600" dirty="0"/>
          </a:p>
          <a:p>
            <a:r>
              <a:rPr lang="sv-SE" sz="1600" i="1" dirty="0">
                <a:ea typeface="+mn-lt"/>
                <a:cs typeface="+mn-lt"/>
              </a:rPr>
              <a:t> </a:t>
            </a:r>
            <a:r>
              <a:rPr lang="sv-SE" sz="1600" dirty="0">
                <a:ea typeface="+mn-lt"/>
                <a:cs typeface="+mn-lt"/>
              </a:rPr>
              <a:t> </a:t>
            </a:r>
            <a:endParaRPr lang="sv-SE" sz="1600" dirty="0"/>
          </a:p>
          <a:p>
            <a:r>
              <a:rPr lang="sv-SE" sz="1600" dirty="0">
                <a:ea typeface="+mn-lt"/>
                <a:cs typeface="+mn-lt"/>
              </a:rPr>
              <a:t>Ett ärende inkommer till kommunen som sedan hanterar det med hjälp av de rutiner som beskrivs i åtgärdstrappan. Principen är att incidentens omfattning och föreningens hantering av händelsen avgör hur många steg som behöver fullföljas och hur detaljerna för varje steg utformas.</a:t>
            </a:r>
          </a:p>
          <a:p>
            <a:r>
              <a:rPr lang="sv-SE" sz="1600" dirty="0">
                <a:ea typeface="+mn-lt"/>
                <a:cs typeface="+mn-lt"/>
              </a:rPr>
              <a:t>  </a:t>
            </a:r>
          </a:p>
          <a:p>
            <a:r>
              <a:rPr lang="sv-SE" sz="1600" i="1" dirty="0">
                <a:ea typeface="+mn-lt"/>
                <a:cs typeface="+mn-lt"/>
              </a:rPr>
              <a:t>Hur inkommer ärenden till kommunen?</a:t>
            </a:r>
            <a:r>
              <a:rPr lang="sv-SE" sz="1600" dirty="0">
                <a:ea typeface="+mn-lt"/>
                <a:cs typeface="+mn-lt"/>
              </a:rPr>
              <a:t> </a:t>
            </a:r>
            <a:endParaRPr lang="sv-SE" sz="1600" dirty="0"/>
          </a:p>
          <a:p>
            <a:r>
              <a:rPr lang="sv-SE" sz="1600" i="1" dirty="0">
                <a:ea typeface="+mn-lt"/>
                <a:cs typeface="+mn-lt"/>
              </a:rPr>
              <a:t> </a:t>
            </a:r>
            <a:r>
              <a:rPr lang="sv-SE" sz="1600" dirty="0">
                <a:ea typeface="+mn-lt"/>
                <a:cs typeface="+mn-lt"/>
              </a:rPr>
              <a:t> </a:t>
            </a:r>
            <a:endParaRPr lang="sv-SE" sz="1600" dirty="0"/>
          </a:p>
          <a:p>
            <a:r>
              <a:rPr lang="sv-SE" sz="1600" dirty="0">
                <a:ea typeface="+mn-lt"/>
                <a:cs typeface="+mn-lt"/>
              </a:rPr>
              <a:t>Rapportering kan ske på två sätt. </a:t>
            </a:r>
            <a:endParaRPr lang="sv-SE" sz="1600" dirty="0"/>
          </a:p>
          <a:p>
            <a:pPr marL="285750" indent="-285750">
              <a:buFont typeface="Arial"/>
              <a:buChar char="•"/>
            </a:pPr>
            <a:r>
              <a:rPr lang="sv-SE" sz="1600" dirty="0">
                <a:ea typeface="+mn-lt"/>
                <a:cs typeface="+mn-lt"/>
              </a:rPr>
              <a:t>Ärendet anmäls till berörd riksorganisation eller förbund som tar ärendet </a:t>
            </a:r>
          </a:p>
          <a:p>
            <a:r>
              <a:rPr lang="sv-SE" sz="1600" dirty="0">
                <a:ea typeface="+mn-lt"/>
                <a:cs typeface="+mn-lt"/>
              </a:rPr>
              <a:t>      vidare till kommunen via kommunen.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ea typeface="+mn-lt"/>
                <a:cs typeface="+mn-lt"/>
              </a:rPr>
              <a:t>Ärendet anmäls direkt till kommunens ”Visselblåsarlåda föreningslivet” via </a:t>
            </a:r>
            <a:r>
              <a:rPr lang="sv-SE" sz="1600" dirty="0">
                <a:ea typeface="+mn-lt"/>
                <a:cs typeface="+mn-lt"/>
                <a:hlinkClick r:id="rId4"/>
              </a:rPr>
              <a:t>knivsta@knivsta.se</a:t>
            </a:r>
            <a:r>
              <a:rPr lang="sv-SE" sz="1600" dirty="0">
                <a:ea typeface="+mn-lt"/>
                <a:cs typeface="+mn-lt"/>
              </a:rPr>
              <a:t>. </a:t>
            </a:r>
            <a:endParaRPr lang="sv-SE" sz="1600" dirty="0"/>
          </a:p>
          <a:p>
            <a:pPr algn="l"/>
            <a:endParaRPr lang="sv-SE" sz="1600" dirty="0"/>
          </a:p>
        </p:txBody>
      </p:sp>
      <p:sp>
        <p:nvSpPr>
          <p:cNvPr id="11" name="textruta 10"/>
          <p:cNvSpPr txBox="1"/>
          <p:nvPr/>
        </p:nvSpPr>
        <p:spPr>
          <a:xfrm>
            <a:off x="432023" y="619884"/>
            <a:ext cx="638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Åtgärdstrappan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055" y="5720080"/>
            <a:ext cx="814810" cy="81481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25" y="5804531"/>
            <a:ext cx="1543012" cy="7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ilhouette of three men falling in line while walking during golden h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" y="-10119"/>
            <a:ext cx="121933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D81755E-19ED-5D40-AD6A-1F757F1D2B16}"/>
              </a:ext>
            </a:extLst>
          </p:cNvPr>
          <p:cNvSpPr/>
          <p:nvPr/>
        </p:nvSpPr>
        <p:spPr>
          <a:xfrm>
            <a:off x="-1374" y="-29891"/>
            <a:ext cx="12191999" cy="6897543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672313" y="548867"/>
            <a:ext cx="103220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Summering</a:t>
            </a:r>
          </a:p>
          <a:p>
            <a:endParaRPr lang="sv-SE" i="1" dirty="0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055" y="5720080"/>
            <a:ext cx="814810" cy="814810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25" y="5804531"/>
            <a:ext cx="1543012" cy="730359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3DB03957-442E-A795-C5FA-261526475661}"/>
              </a:ext>
            </a:extLst>
          </p:cNvPr>
          <p:cNvSpPr/>
          <p:nvPr/>
        </p:nvSpPr>
        <p:spPr>
          <a:xfrm>
            <a:off x="782429" y="1430410"/>
            <a:ext cx="6702322" cy="3713089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891021" y="1737002"/>
            <a:ext cx="6485137" cy="319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Viktigt att känna till att åtgärdstrappan finns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Informera föreningsmedlemmarna om ”Visselblåsarlådan föreningslivet” och hur ärenden kan rapporteras till </a:t>
            </a:r>
            <a:r>
              <a:rPr lang="sv-SE" dirty="0">
                <a:hlinkClick r:id="rId6"/>
              </a:rPr>
              <a:t>knivsta@knivsta.se</a:t>
            </a:r>
            <a:r>
              <a:rPr lang="sv-SE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Läs mer om trygga och säkra föreningar på knivsta.se</a:t>
            </a:r>
          </a:p>
          <a:p>
            <a:pPr>
              <a:lnSpc>
                <a:spcPct val="150000"/>
              </a:lnSpc>
            </a:pPr>
            <a:r>
              <a:rPr lang="sv-SE" sz="1400" dirty="0">
                <a:hlinkClick r:id="rId7"/>
              </a:rPr>
              <a:t>https://knivsta.se/uppleva-och-gora/foreningsliv/hallbarhet-trygghet-och-utveckling/trygga-och-sakra-foreningar</a:t>
            </a:r>
            <a:r>
              <a:rPr lang="sv-S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5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En bild som visar person, friidrott, sport, kvinna&#10;&#10;Automatiskt genererad beskrivning">
            <a:extLst>
              <a:ext uri="{FF2B5EF4-FFF2-40B4-BE49-F238E27FC236}">
                <a16:creationId xmlns:a16="http://schemas.microsoft.com/office/drawing/2014/main" id="{6EF526C6-AE31-7C33-8A50-DA4C3E838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7" b="7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A0716A2C-21C3-3F21-7F85-23BA90D78B46}"/>
              </a:ext>
            </a:extLst>
          </p:cNvPr>
          <p:cNvSpPr/>
          <p:nvPr/>
        </p:nvSpPr>
        <p:spPr>
          <a:xfrm>
            <a:off x="0" y="2"/>
            <a:ext cx="12191999" cy="6857998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DB03957-442E-A795-C5FA-261526475661}"/>
              </a:ext>
            </a:extLst>
          </p:cNvPr>
          <p:cNvSpPr/>
          <p:nvPr/>
        </p:nvSpPr>
        <p:spPr>
          <a:xfrm>
            <a:off x="438569" y="3243304"/>
            <a:ext cx="6470692" cy="209184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38569" y="3167329"/>
            <a:ext cx="6470692" cy="1229306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tx1"/>
                </a:solidFill>
                <a:cs typeface="Calibri Light"/>
              </a:rPr>
              <a:t>Frågor?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6721134-64DF-D6D6-E9AD-3D45A35B50E5}"/>
              </a:ext>
            </a:extLst>
          </p:cNvPr>
          <p:cNvSpPr txBox="1"/>
          <p:nvPr/>
        </p:nvSpPr>
        <p:spPr>
          <a:xfrm>
            <a:off x="1735905" y="4396635"/>
            <a:ext cx="56119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/>
              <a:t>Kontakt: therese.burstrom@knivsta.se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055" y="5720080"/>
            <a:ext cx="814810" cy="81481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25" y="5804531"/>
            <a:ext cx="1543012" cy="7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95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30144</TotalTime>
  <Words>687</Words>
  <Application>Microsoft Office PowerPoint</Application>
  <PresentationFormat>Bredbild</PresentationFormat>
  <Paragraphs>78</Paragraphs>
  <Slides>8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Åtgärdstrappan</vt:lpstr>
      <vt:lpstr>PowerPoint-presentation</vt:lpstr>
      <vt:lpstr>PowerPoint-presentation</vt:lpstr>
      <vt:lpstr>Åtgärdstrappan</vt:lpstr>
      <vt:lpstr>Åtgärdstrappan</vt:lpstr>
      <vt:lpstr>Åtgärdstrappan</vt:lpstr>
      <vt:lpstr>PowerPoint-presentation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Therese Burström</dc:creator>
  <cp:lastModifiedBy>Therese Burström</cp:lastModifiedBy>
  <cp:revision>640</cp:revision>
  <dcterms:created xsi:type="dcterms:W3CDTF">2022-03-25T06:46:35Z</dcterms:created>
  <dcterms:modified xsi:type="dcterms:W3CDTF">2023-05-30T08:08:29Z</dcterms:modified>
</cp:coreProperties>
</file>